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0" r:id="rId4"/>
    <p:sldId id="264" r:id="rId5"/>
    <p:sldId id="258" r:id="rId6"/>
    <p:sldId id="261" r:id="rId7"/>
    <p:sldId id="266" r:id="rId8"/>
    <p:sldId id="272" r:id="rId9"/>
    <p:sldId id="267" r:id="rId10"/>
    <p:sldId id="268" r:id="rId11"/>
    <p:sldId id="269" r:id="rId12"/>
    <p:sldId id="273" r:id="rId13"/>
    <p:sldId id="270" r:id="rId14"/>
    <p:sldId id="271" r:id="rId15"/>
    <p:sldId id="274" r:id="rId16"/>
    <p:sldId id="275" r:id="rId17"/>
    <p:sldId id="279" r:id="rId18"/>
    <p:sldId id="278" r:id="rId19"/>
    <p:sldId id="276" r:id="rId20"/>
    <p:sldId id="263" r:id="rId21"/>
    <p:sldId id="281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166C22-C4BC-1778-6CC9-4BD72AB014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D7583D8-C2C2-8D81-1E46-622C0F940D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B37B60-97AA-1C90-DA87-7986AB8EA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70A2D13-58DA-8F67-BCD6-67C759E45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93B43A-90E7-AE7F-6575-FFCDA13B1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2749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1EEAE6-7E31-C945-B7F1-BE50F657D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3C45D0B-91A0-4A15-50C1-F6545ED6E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AF84896-A10E-C659-BECC-2868FD2A9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42E5337-323F-D74A-A736-85D38179E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019A4D6-DBFE-FE45-970C-9D4701158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9754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4BD989F-2FF2-AC17-0769-380A6251E9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60F210A-E3AE-2358-58BD-CF1DA62873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FC1FA5-7632-ECB7-6306-5094948EF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2688C12-A30B-1294-4E37-3B54E93EA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9BAC8B-8D41-5E41-DBD5-A5990782A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9833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BE4771-D5C2-EAB7-EB53-380344C3E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76E5FB-B78D-DBED-2C4B-A8E4E199B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05A15E-9C01-1997-4882-5B1E73F49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99FCCAC-718D-BE62-9DCB-42CE25A9E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1B4D96-092E-0AD2-4731-FDDB5F4D2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1387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B095E9-BA23-5596-B734-D2EFDC528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42848F-C99B-2D28-B622-6226FC4D6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44CCB6B-8196-60CC-DE0D-8D050C73A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DFCADC4-0F3B-8B76-FE94-057221062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CC03EA-BD31-C667-EF49-F277D70EE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6928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151DF7-065B-F68D-DA84-8AFE02BAC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03C231-6FD1-58C1-342E-75F5DAA0F2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29BCB08-E7EF-C5DC-1805-045159DD09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4EFC48F-E791-41C6-8E84-F730AA8A0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2F06ACF-9D8D-4FB1-30DD-07518F6F8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1F856D1-FFFA-D488-4C94-4CC4170C9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8998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880A2A-BE78-0CCB-DA2B-5570F55DD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2C8E8A-20C6-9CDF-A3C1-395612C54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226A0ED-02AE-D45F-E522-B0A82718F5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1150555-F1F6-2BB5-1EF1-0FA908306D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89C2223-7EA6-0B85-C54F-70254D56E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AFAC5C5-DA8D-AC24-9B6F-EA65E4186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0B925F-584E-262A-0F66-93312ABEA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9E35298-F03C-7E86-5808-BE0EA234E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0195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C9EAD4-72CD-4534-BE30-8F0468C0C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5050074-E40C-3176-3A59-8C3A424BE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6B740BA-310B-775C-415B-FFB9719B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2DFB497-6265-2EE8-0414-4DC0462D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1919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B9C0808-D8B5-0A7B-88BC-6FC4FC056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581117F-135B-5119-2AE5-53D316C14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87F479F-C891-8679-8B03-FBFED30C7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60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3E02DD-E519-92A1-5580-6193207AA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648E65-4C3B-F5B5-357A-6CA28CDD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598F5EF-2FAC-7609-5024-84B57761A9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EF22CF-8451-5290-B2F3-025A7120F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44D5758-1F14-CB31-D754-80AD98E46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933007B-70D2-9D5D-CD66-E1D4B0960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5956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2B5E47-60DF-92BF-4977-B427954E5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4B23E97-5205-5A31-CBFC-3F10450B92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9E6E574-1CC1-C60B-9458-98EFE32CF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75CC95B-4B49-CA74-C623-A21FC6FAA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5797F6B-0CE4-3BAF-AAEB-E077C506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1DFD704-9879-CE27-05DF-2CBA50A9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0158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8E5A24D-8645-1F22-A33E-F6E96CF79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DA3E3F2-0AE5-1FB7-4245-EFCD5F52D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B916227-BDBB-4BAF-CB01-EA7CAE6786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C5A4F-9550-4434-A783-80DE17D013FC}" type="datetimeFigureOut">
              <a:rPr lang="zh-TW" altLang="en-US" smtClean="0"/>
              <a:t>2024/6/17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CC523D2-3E32-E5FF-861D-E9506D7AF8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8D96ED1-F5BC-6D66-A218-902C7858EA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2552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0E19CCC6-E858-0BC3-891D-8FFE04B34595}"/>
              </a:ext>
            </a:extLst>
          </p:cNvPr>
          <p:cNvSpPr txBox="1"/>
          <p:nvPr/>
        </p:nvSpPr>
        <p:spPr>
          <a:xfrm>
            <a:off x="5923766" y="2448733"/>
            <a:ext cx="5760763" cy="13296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 機器學習於材料資訊的應用</a:t>
            </a:r>
            <a:endParaRPr lang="en-US" altLang="zh-TW" sz="3600" dirty="0"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altLang="zh-TW" sz="3600" dirty="0"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----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第五組期末報告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D52D0E6-CE00-D4D7-78BD-80EF851EEB38}"/>
              </a:ext>
            </a:extLst>
          </p:cNvPr>
          <p:cNvSpPr txBox="1"/>
          <p:nvPr/>
        </p:nvSpPr>
        <p:spPr>
          <a:xfrm>
            <a:off x="6096000" y="4661077"/>
            <a:ext cx="3639460" cy="940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109613004 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材料系 余秉叡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109613036 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材料系 鄒秉翰</a:t>
            </a:r>
            <a:endParaRPr lang="en-US" altLang="zh-TW" sz="24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20" name="Picture 6">
            <a:extLst>
              <a:ext uri="{FF2B5EF4-FFF2-40B4-BE49-F238E27FC236}">
                <a16:creationId xmlns:a16="http://schemas.microsoft.com/office/drawing/2014/main" id="{BB111880-2E33-CC49-3D44-D28161C55C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95" r="33394" b="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7344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>
            <a:extLst>
              <a:ext uri="{FF2B5EF4-FFF2-40B4-BE49-F238E27FC236}">
                <a16:creationId xmlns:a16="http://schemas.microsoft.com/office/drawing/2014/main" id="{7AB46DA6-DFE9-8481-E1B0-5DE8FA6DA206}"/>
              </a:ext>
            </a:extLst>
          </p:cNvPr>
          <p:cNvGrpSpPr/>
          <p:nvPr/>
        </p:nvGrpSpPr>
        <p:grpSpPr>
          <a:xfrm>
            <a:off x="166661" y="1173277"/>
            <a:ext cx="6383309" cy="369332"/>
            <a:chOff x="166661" y="1173277"/>
            <a:chExt cx="6383309" cy="369332"/>
          </a:xfrm>
        </p:grpSpPr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880D24B9-89C7-BA06-F2D0-17DF0A40BF14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4C6C899B-F171-BC91-8082-644AA90198E7}"/>
                </a:ext>
              </a:extLst>
            </p:cNvPr>
            <p:cNvSpPr txBox="1"/>
            <p:nvPr/>
          </p:nvSpPr>
          <p:spPr>
            <a:xfrm>
              <a:off x="6096000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94CEC18-E72C-DEB5-F7E2-3F7311EE957C}"/>
              </a:ext>
            </a:extLst>
          </p:cNvPr>
          <p:cNvSpPr txBox="1"/>
          <p:nvPr/>
        </p:nvSpPr>
        <p:spPr>
          <a:xfrm>
            <a:off x="1886371" y="5592254"/>
            <a:ext cx="8689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5. Diagrams for (a) recording the training and validation residual (loss) and (b) average reconstruction error. 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9841B01-DA86-B66A-D3BE-C2C1FC4F355B}"/>
              </a:ext>
            </a:extLst>
          </p:cNvPr>
          <p:cNvSpPr txBox="1"/>
          <p:nvPr/>
        </p:nvSpPr>
        <p:spPr>
          <a:xfrm>
            <a:off x="283751" y="482151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13" name="圖片 12" descr="一張含有 文字, 螢幕擷取畫面, 繪圖, 行 的圖片&#10;&#10;自動產生的描述">
            <a:extLst>
              <a:ext uri="{FF2B5EF4-FFF2-40B4-BE49-F238E27FC236}">
                <a16:creationId xmlns:a16="http://schemas.microsoft.com/office/drawing/2014/main" id="{F59FB909-E7B2-5146-77A8-4E4992419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202" y="1382603"/>
            <a:ext cx="4425580" cy="3300031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C0BD9750-5FDD-0F9C-383C-CE0B1E91D8B6}"/>
              </a:ext>
            </a:extLst>
          </p:cNvPr>
          <p:cNvSpPr txBox="1"/>
          <p:nvPr/>
        </p:nvSpPr>
        <p:spPr>
          <a:xfrm>
            <a:off x="2077362" y="4931906"/>
            <a:ext cx="219925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Loss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is about </a:t>
            </a:r>
            <a:r>
              <a:rPr lang="en-US" altLang="zh-TW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0.0124.</a:t>
            </a:r>
            <a:endParaRPr lang="zh-TW" altLang="en-US" dirty="0"/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4977E530-3E35-158A-EE26-AA2EBA7B75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293" y="2684760"/>
            <a:ext cx="5334932" cy="4524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38976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A9D9C563-F773-0EB7-9DED-092B88E683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r="82515" b="-7505"/>
          <a:stretch/>
        </p:blipFill>
        <p:spPr>
          <a:xfrm>
            <a:off x="7786562" y="2755332"/>
            <a:ext cx="2862205" cy="4833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D186D14F-888C-D205-377F-D698837C1C4E}"/>
              </a:ext>
            </a:extLst>
          </p:cNvPr>
          <p:cNvSpPr txBox="1"/>
          <p:nvPr/>
        </p:nvSpPr>
        <p:spPr>
          <a:xfrm>
            <a:off x="283751" y="482151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 descr="一張含有 文字, 字型, 螢幕擷取畫面, 代數 的圖片&#10;&#10;自動產生的描述">
            <a:extLst>
              <a:ext uri="{FF2B5EF4-FFF2-40B4-BE49-F238E27FC236}">
                <a16:creationId xmlns:a16="http://schemas.microsoft.com/office/drawing/2014/main" id="{CEE622EE-3939-DD4A-3052-E916EB50B3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397"/>
          <a:stretch/>
        </p:blipFill>
        <p:spPr bwMode="auto">
          <a:xfrm>
            <a:off x="1039249" y="1256071"/>
            <a:ext cx="4477806" cy="2172929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圖片 4" descr="一張含有 文字, 字型, 螢幕擷取畫面 的圖片&#10;&#10;自動產生的描述">
            <a:extLst>
              <a:ext uri="{FF2B5EF4-FFF2-40B4-BE49-F238E27FC236}">
                <a16:creationId xmlns:a16="http://schemas.microsoft.com/office/drawing/2014/main" id="{6C0996EB-90B5-E6FB-60F9-7D478E85D8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962"/>
          <a:stretch/>
        </p:blipFill>
        <p:spPr bwMode="auto">
          <a:xfrm>
            <a:off x="1039249" y="3901132"/>
            <a:ext cx="4462686" cy="1978614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3B0A3BA-85F0-455F-E26F-D2442289F5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90"/>
          <a:stretch/>
        </p:blipFill>
        <p:spPr bwMode="auto">
          <a:xfrm>
            <a:off x="6690067" y="3429000"/>
            <a:ext cx="5055197" cy="723619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7" name="群組 6">
            <a:extLst>
              <a:ext uri="{FF2B5EF4-FFF2-40B4-BE49-F238E27FC236}">
                <a16:creationId xmlns:a16="http://schemas.microsoft.com/office/drawing/2014/main" id="{90BFB229-A8D8-4420-CA68-0B521E2A2350}"/>
              </a:ext>
            </a:extLst>
          </p:cNvPr>
          <p:cNvGrpSpPr/>
          <p:nvPr/>
        </p:nvGrpSpPr>
        <p:grpSpPr>
          <a:xfrm>
            <a:off x="160249" y="1173277"/>
            <a:ext cx="453970" cy="2727855"/>
            <a:chOff x="160249" y="1173277"/>
            <a:chExt cx="453970" cy="2727855"/>
          </a:xfrm>
        </p:grpSpPr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C1855A96-0EDF-4AA8-B890-A9129D7D3ECA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D9F5F7A8-E382-8D17-3E89-B58CB06842AB}"/>
                </a:ext>
              </a:extLst>
            </p:cNvPr>
            <p:cNvSpPr txBox="1"/>
            <p:nvPr/>
          </p:nvSpPr>
          <p:spPr>
            <a:xfrm>
              <a:off x="160249" y="3531800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E0F2E51-71D3-E94C-B52B-88EA01C07ADC}"/>
              </a:ext>
            </a:extLst>
          </p:cNvPr>
          <p:cNvSpPr txBox="1"/>
          <p:nvPr/>
        </p:nvSpPr>
        <p:spPr>
          <a:xfrm>
            <a:off x="6096000" y="117327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D2347BC-454B-2B68-1A17-238403DC08C9}"/>
              </a:ext>
            </a:extLst>
          </p:cNvPr>
          <p:cNvSpPr txBox="1"/>
          <p:nvPr/>
        </p:nvSpPr>
        <p:spPr>
          <a:xfrm>
            <a:off x="607807" y="6027451"/>
            <a:ext cx="110870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6. (a) and (b) is a single demonstration of Autoencoder model with respect to 2D latent vector and index. (c) is the more precise prediction value, which is obtained by ANN model stored before.</a:t>
            </a:r>
          </a:p>
        </p:txBody>
      </p:sp>
    </p:spTree>
    <p:extLst>
      <p:ext uri="{BB962C8B-B14F-4D97-AF65-F5344CB8AC3E}">
        <p14:creationId xmlns:p14="http://schemas.microsoft.com/office/powerpoint/2010/main" val="1801256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0C5871C-E963-F835-D683-265AB6A50306}"/>
              </a:ext>
            </a:extLst>
          </p:cNvPr>
          <p:cNvSpPr txBox="1"/>
          <p:nvPr/>
        </p:nvSpPr>
        <p:spPr>
          <a:xfrm>
            <a:off x="4750210" y="3136612"/>
            <a:ext cx="2691579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實驗結果分析</a:t>
            </a:r>
          </a:p>
        </p:txBody>
      </p:sp>
    </p:spTree>
    <p:extLst>
      <p:ext uri="{BB962C8B-B14F-4D97-AF65-F5344CB8AC3E}">
        <p14:creationId xmlns:p14="http://schemas.microsoft.com/office/powerpoint/2010/main" val="2088430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1CDBC88-B80E-5497-278C-1765D68684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678" y="1872300"/>
            <a:ext cx="5172998" cy="2835013"/>
          </a:xfrm>
          <a:prstGeom prst="rect">
            <a:avLst/>
          </a:prstGeom>
          <a:noFill/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CA0F75A-135A-7809-060E-1EE48EFC26ED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5CBD749-CE49-60FC-7AB7-96AB2DC815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6325" y="1788416"/>
            <a:ext cx="5400570" cy="3002782"/>
          </a:xfrm>
          <a:prstGeom prst="rect">
            <a:avLst/>
          </a:prstGeom>
          <a:noFill/>
        </p:spPr>
      </p:pic>
      <p:grpSp>
        <p:nvGrpSpPr>
          <p:cNvPr id="5" name="群組 4">
            <a:extLst>
              <a:ext uri="{FF2B5EF4-FFF2-40B4-BE49-F238E27FC236}">
                <a16:creationId xmlns:a16="http://schemas.microsoft.com/office/drawing/2014/main" id="{97F93961-3FD3-9D32-1E3B-53F9A7A1C199}"/>
              </a:ext>
            </a:extLst>
          </p:cNvPr>
          <p:cNvGrpSpPr/>
          <p:nvPr/>
        </p:nvGrpSpPr>
        <p:grpSpPr>
          <a:xfrm>
            <a:off x="166661" y="1302486"/>
            <a:ext cx="6499533" cy="369332"/>
            <a:chOff x="166661" y="1173277"/>
            <a:chExt cx="6499533" cy="36933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4ADDFE37-A6B7-FB04-876A-4DAD4B76B757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DC5D39A5-5BFD-0E04-76EF-327420DF14F7}"/>
                </a:ext>
              </a:extLst>
            </p:cNvPr>
            <p:cNvSpPr txBox="1"/>
            <p:nvPr/>
          </p:nvSpPr>
          <p:spPr>
            <a:xfrm>
              <a:off x="6212224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文字方塊 7">
            <a:extLst>
              <a:ext uri="{FF2B5EF4-FFF2-40B4-BE49-F238E27FC236}">
                <a16:creationId xmlns:a16="http://schemas.microsoft.com/office/drawing/2014/main" id="{E5D3BBA9-0FF1-4382-C3DB-63B4BF4186DE}"/>
              </a:ext>
            </a:extLst>
          </p:cNvPr>
          <p:cNvSpPr txBox="1"/>
          <p:nvPr/>
        </p:nvSpPr>
        <p:spPr>
          <a:xfrm>
            <a:off x="884904" y="5155082"/>
            <a:ext cx="118085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7. Power consumption prediction, displaying the consequences with respect to (a) inlet angle (30-45 degree) and (b) outlet angle (10-20 degree).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921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1BF0C45-1657-A0C7-002E-DC2E924701B6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CB04B7B5-A1CB-3060-3E42-87ABB432B861}"/>
              </a:ext>
            </a:extLst>
          </p:cNvPr>
          <p:cNvGrpSpPr/>
          <p:nvPr/>
        </p:nvGrpSpPr>
        <p:grpSpPr>
          <a:xfrm>
            <a:off x="166661" y="1302486"/>
            <a:ext cx="6499533" cy="369332"/>
            <a:chOff x="166661" y="1173277"/>
            <a:chExt cx="6499533" cy="36933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071E4E27-25BE-86CB-AD2A-8DE54467EF82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3950FB7A-DA0E-1CF2-2432-B33077FB729F}"/>
                </a:ext>
              </a:extLst>
            </p:cNvPr>
            <p:cNvSpPr txBox="1"/>
            <p:nvPr/>
          </p:nvSpPr>
          <p:spPr>
            <a:xfrm>
              <a:off x="6212224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9" name="圖片 8">
            <a:extLst>
              <a:ext uri="{FF2B5EF4-FFF2-40B4-BE49-F238E27FC236}">
                <a16:creationId xmlns:a16="http://schemas.microsoft.com/office/drawing/2014/main" id="{A12A5392-CA91-CD49-B2DF-F44B5F3A82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955" y="1910570"/>
            <a:ext cx="5065861" cy="2850273"/>
          </a:xfrm>
          <a:prstGeom prst="rect">
            <a:avLst/>
          </a:prstGeom>
          <a:noFill/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18608445-2797-0C91-D334-33B9C522EB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5098" y="1910569"/>
            <a:ext cx="5136235" cy="2850273"/>
          </a:xfrm>
          <a:prstGeom prst="rect">
            <a:avLst/>
          </a:prstGeom>
          <a:noFill/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E568D387-B1FE-AF2C-0B5C-0437EB51F399}"/>
              </a:ext>
            </a:extLst>
          </p:cNvPr>
          <p:cNvSpPr txBox="1"/>
          <p:nvPr/>
        </p:nvSpPr>
        <p:spPr>
          <a:xfrm>
            <a:off x="607807" y="5329085"/>
            <a:ext cx="115841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8. Power consumption prediction, displaying the consequences with respect to (a) rotating angle (60-75 degree) and (b) thickness (1.5-3.5 mm).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384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5999FF26-6173-71F5-1010-FF8CF9FFD455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5AC5951F-A3E3-8E5B-1D4B-5ADC478AC223}"/>
              </a:ext>
            </a:extLst>
          </p:cNvPr>
          <p:cNvGrpSpPr/>
          <p:nvPr/>
        </p:nvGrpSpPr>
        <p:grpSpPr>
          <a:xfrm>
            <a:off x="166661" y="1302486"/>
            <a:ext cx="6499533" cy="369332"/>
            <a:chOff x="166661" y="1173277"/>
            <a:chExt cx="6499533" cy="36933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470EC57D-C828-95A9-BA19-70F708BDE028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CA5E20F5-CEA0-6B89-AF19-C77EDA94218E}"/>
                </a:ext>
              </a:extLst>
            </p:cNvPr>
            <p:cNvSpPr txBox="1"/>
            <p:nvPr/>
          </p:nvSpPr>
          <p:spPr>
            <a:xfrm>
              <a:off x="6212224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文字方塊 7">
            <a:extLst>
              <a:ext uri="{FF2B5EF4-FFF2-40B4-BE49-F238E27FC236}">
                <a16:creationId xmlns:a16="http://schemas.microsoft.com/office/drawing/2014/main" id="{5324F807-D020-989E-3C92-B2004C06FAF1}"/>
              </a:ext>
            </a:extLst>
          </p:cNvPr>
          <p:cNvSpPr txBox="1"/>
          <p:nvPr/>
        </p:nvSpPr>
        <p:spPr>
          <a:xfrm>
            <a:off x="1433081" y="5258855"/>
            <a:ext cx="93258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9. Power consumption prediction, displaying the consequences with respect to (a) slices (2-8)and (b) gap</a:t>
            </a:r>
            <a:r>
              <a:rPr lang="zh-TW" altLang="en-US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(0.1-0.5</a:t>
            </a:r>
            <a:r>
              <a:rPr lang="zh-TW" altLang="en-US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mm).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3B907F9-DEC8-06EF-2D62-B95523E3B1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74" y="1763258"/>
            <a:ext cx="4741545" cy="3008978"/>
          </a:xfrm>
          <a:prstGeom prst="rect">
            <a:avLst/>
          </a:prstGeom>
          <a:noFill/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3ED7BF-C5DE-B697-87C7-0F60AAFCA2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194" y="1721136"/>
            <a:ext cx="5068464" cy="30932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33869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39DAF864-2DDD-703B-239B-9B3B2A139623}"/>
              </a:ext>
            </a:extLst>
          </p:cNvPr>
          <p:cNvSpPr txBox="1"/>
          <p:nvPr/>
        </p:nvSpPr>
        <p:spPr>
          <a:xfrm>
            <a:off x="283751" y="482151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642087F-B6A2-1415-6ED6-D7EE12EE857B}"/>
              </a:ext>
            </a:extLst>
          </p:cNvPr>
          <p:cNvSpPr txBox="1"/>
          <p:nvPr/>
        </p:nvSpPr>
        <p:spPr>
          <a:xfrm>
            <a:off x="2989445" y="5736267"/>
            <a:ext cx="58198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10. Displaying the consequences of design recommendation with index. 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圖片 8" descr="一張含有 文字, 螢幕擷取畫面, 圖表, 行 的圖片&#10;&#10;自動產生的描述">
            <a:extLst>
              <a:ext uri="{FF2B5EF4-FFF2-40B4-BE49-F238E27FC236}">
                <a16:creationId xmlns:a16="http://schemas.microsoft.com/office/drawing/2014/main" id="{7C2E274D-E942-53E2-C734-6B6FB2242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621" y="1203023"/>
            <a:ext cx="6578456" cy="44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638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C090693C-D854-8FCF-7641-9FA44E43D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00" y="1626818"/>
            <a:ext cx="5016562" cy="3818289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66B13ED7-AE06-912C-E62A-1A69983DAE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344" y="1519855"/>
            <a:ext cx="5396978" cy="3925252"/>
          </a:xfrm>
          <a:prstGeom prst="rect">
            <a:avLst/>
          </a:prstGeom>
          <a:noFill/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39DAF864-2DDD-703B-239B-9B3B2A139623}"/>
              </a:ext>
            </a:extLst>
          </p:cNvPr>
          <p:cNvSpPr txBox="1"/>
          <p:nvPr/>
        </p:nvSpPr>
        <p:spPr>
          <a:xfrm>
            <a:off x="283751" y="482151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916B7EE2-26BF-8B08-E37D-6E5D7340493E}"/>
              </a:ext>
            </a:extLst>
          </p:cNvPr>
          <p:cNvGrpSpPr/>
          <p:nvPr/>
        </p:nvGrpSpPr>
        <p:grpSpPr>
          <a:xfrm>
            <a:off x="283751" y="1257486"/>
            <a:ext cx="6499533" cy="369332"/>
            <a:chOff x="166661" y="1173277"/>
            <a:chExt cx="6499533" cy="36933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E842AA0F-2B6A-2327-6490-03865C3BD6A9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6CBED2E1-9C19-9ED5-668E-A7B8428AFFD5}"/>
                </a:ext>
              </a:extLst>
            </p:cNvPr>
            <p:cNvSpPr txBox="1"/>
            <p:nvPr/>
          </p:nvSpPr>
          <p:spPr>
            <a:xfrm>
              <a:off x="6212224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文字方塊 7">
            <a:extLst>
              <a:ext uri="{FF2B5EF4-FFF2-40B4-BE49-F238E27FC236}">
                <a16:creationId xmlns:a16="http://schemas.microsoft.com/office/drawing/2014/main" id="{5642087F-B6A2-1415-6ED6-D7EE12EE857B}"/>
              </a:ext>
            </a:extLst>
          </p:cNvPr>
          <p:cNvSpPr txBox="1"/>
          <p:nvPr/>
        </p:nvSpPr>
        <p:spPr>
          <a:xfrm>
            <a:off x="1475716" y="5707476"/>
            <a:ext cx="954987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11. Displaying the consequences of design recommendation with respect to (a) range and (b) power consumption.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210BBA92-F93A-0F6E-936E-BEB439D7FC73}"/>
              </a:ext>
            </a:extLst>
          </p:cNvPr>
          <p:cNvGrpSpPr/>
          <p:nvPr/>
        </p:nvGrpSpPr>
        <p:grpSpPr>
          <a:xfrm>
            <a:off x="1563679" y="1626818"/>
            <a:ext cx="6340519" cy="504398"/>
            <a:chOff x="1563679" y="1626818"/>
            <a:chExt cx="6340519" cy="504398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D584FFB5-C7B5-303A-A12D-8DE271923817}"/>
                </a:ext>
              </a:extLst>
            </p:cNvPr>
            <p:cNvSpPr/>
            <p:nvPr/>
          </p:nvSpPr>
          <p:spPr>
            <a:xfrm>
              <a:off x="1563679" y="1626818"/>
              <a:ext cx="490735" cy="50439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B1471C5-DF41-61AE-4EA8-5B9C5E20186F}"/>
                </a:ext>
              </a:extLst>
            </p:cNvPr>
            <p:cNvSpPr/>
            <p:nvPr/>
          </p:nvSpPr>
          <p:spPr>
            <a:xfrm>
              <a:off x="7413463" y="1626818"/>
              <a:ext cx="490735" cy="50439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0099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0C5871C-E963-F835-D683-265AB6A50306}"/>
              </a:ext>
            </a:extLst>
          </p:cNvPr>
          <p:cNvSpPr txBox="1"/>
          <p:nvPr/>
        </p:nvSpPr>
        <p:spPr>
          <a:xfrm>
            <a:off x="5560756" y="3136612"/>
            <a:ext cx="1070487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</a:p>
        </p:txBody>
      </p:sp>
    </p:spTree>
    <p:extLst>
      <p:ext uri="{BB962C8B-B14F-4D97-AF65-F5344CB8AC3E}">
        <p14:creationId xmlns:p14="http://schemas.microsoft.com/office/powerpoint/2010/main" val="3305674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52FCC509-E932-1922-8491-287CA7F02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77" y="4529648"/>
            <a:ext cx="5541914" cy="20600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D5479352-0EA0-6E53-44A9-45505624457E}"/>
              </a:ext>
            </a:extLst>
          </p:cNvPr>
          <p:cNvSpPr txBox="1"/>
          <p:nvPr/>
        </p:nvSpPr>
        <p:spPr>
          <a:xfrm>
            <a:off x="1256132" y="1298310"/>
            <a:ext cx="9864213" cy="70788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	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在一般常用中間值配置下</a:t>
            </a:r>
            <a:r>
              <a:rPr lang="zh-TW" altLang="zh-TW" sz="20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r>
              <a:rPr lang="zh-TW" altLang="zh-TW" sz="20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入水口角度越大、出水口角度越小、旋轉角度越小、厚度越薄、片數越少</a:t>
            </a:r>
            <a:r>
              <a:rPr lang="zh-TW" altLang="en-US" sz="20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r>
              <a:rPr lang="zh-TW" altLang="zh-TW" sz="20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間隙越大</a:t>
            </a:r>
            <a:r>
              <a:rPr lang="zh-TW" altLang="zh-TW" sz="20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r>
              <a:rPr lang="zh-TW" altLang="en-US" sz="20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所需</a:t>
            </a:r>
            <a:r>
              <a:rPr lang="zh-TW" altLang="zh-TW" sz="20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消耗功率越低。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D49F014-D3FB-90BD-408B-CF0E99785B79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7081FF8-BA52-E453-AD1E-2887931D0B43}"/>
              </a:ext>
            </a:extLst>
          </p:cNvPr>
          <p:cNvSpPr txBox="1"/>
          <p:nvPr/>
        </p:nvSpPr>
        <p:spPr>
          <a:xfrm>
            <a:off x="283751" y="2590113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4920BCD0-07B3-38EF-050C-F8751E6BE811}"/>
                  </a:ext>
                </a:extLst>
              </p:cNvPr>
              <p:cNvSpPr txBox="1"/>
              <p:nvPr/>
            </p:nvSpPr>
            <p:spPr>
              <a:xfrm>
                <a:off x="1098877" y="3206216"/>
                <a:ext cx="10021468" cy="1015663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altLang="zh-TW" sz="2000" dirty="0"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	</a:t>
                </a:r>
                <a:r>
                  <a:rPr lang="zh-TW" altLang="en-US" sz="2000" dirty="0"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疊圖分析下，</a:t>
                </a:r>
                <a:r>
                  <a:rPr lang="en-US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PC1 = -2</a:t>
                </a:r>
                <a:r>
                  <a:rPr lang="zh-TW" altLang="en-US" sz="2000" dirty="0"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  </a:t>
                </a:r>
                <a:r>
                  <a:rPr lang="en-US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PC2 = 3</a:t>
                </a:r>
                <a:r>
                  <a:rPr lang="zh-TW" altLang="en-US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 </a:t>
                </a:r>
                <a:r>
                  <a:rPr lang="zh-TW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下，</a:t>
                </a:r>
                <a:r>
                  <a:rPr lang="zh-TW" altLang="en-US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可以得到</a:t>
                </a:r>
                <a:r>
                  <a:rPr lang="zh-TW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同時兼顧高揚程及低消耗功率下之最佳設計</a:t>
                </a:r>
                <a:r>
                  <a:rPr lang="en-US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(</a:t>
                </a:r>
                <a:r>
                  <a:rPr lang="zh-TW" altLang="en-US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離心式、</a:t>
                </a:r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入水口角度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</a:t>
                </a:r>
                <a:r>
                  <a:rPr lang="zh-TW" altLang="en-US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33.8</a:t>
                </a:r>
                <a14:m>
                  <m:oMath xmlns:m="http://schemas.openxmlformats.org/officeDocument/2006/math">
                    <m:r>
                      <a:rPr lang="en-US" altLang="zh-TW" sz="2000" i="1" smtClean="0">
                        <a:solidFill>
                          <a:schemeClr val="accent2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°</m:t>
                    </m:r>
                  </m:oMath>
                </a14:m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、出水口角度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</a:t>
                </a:r>
                <a:r>
                  <a:rPr lang="zh-TW" altLang="en-US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2000" dirty="0">
                    <a:solidFill>
                      <a:schemeClr val="accent2"/>
                    </a:solidFill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15.3°</a:t>
                </a:r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、旋轉角度</a:t>
                </a:r>
                <a:r>
                  <a:rPr lang="en-US" altLang="zh-TW" sz="2000" dirty="0">
                    <a:solidFill>
                      <a:schemeClr val="accent2"/>
                    </a:solidFill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:28.9°</a:t>
                </a:r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、厚度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:2.7mm</a:t>
                </a:r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、片數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:5</a:t>
                </a:r>
                <a:r>
                  <a:rPr lang="zh-TW" altLang="en-US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片、</a:t>
                </a:r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間隙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:0.3mm</a:t>
                </a:r>
                <a:r>
                  <a:rPr lang="en-US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)</a:t>
                </a:r>
                <a:r>
                  <a:rPr lang="zh-TW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。</a:t>
                </a:r>
                <a:endParaRPr lang="zh-TW" altLang="en-US" sz="2000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4920BCD0-07B3-38EF-050C-F8751E6BE8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8877" y="3206216"/>
                <a:ext cx="10021468" cy="1015663"/>
              </a:xfrm>
              <a:prstGeom prst="rect">
                <a:avLst/>
              </a:prstGeom>
              <a:blipFill>
                <a:blip r:embed="rId3"/>
                <a:stretch>
                  <a:fillRect l="-608" t="-3593" r="-3163" b="-95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圖片 11">
            <a:extLst>
              <a:ext uri="{FF2B5EF4-FFF2-40B4-BE49-F238E27FC236}">
                <a16:creationId xmlns:a16="http://schemas.microsoft.com/office/drawing/2014/main" id="{4888002E-9D36-364F-AA6A-F1DED3111C6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77607" b="-1"/>
          <a:stretch/>
        </p:blipFill>
        <p:spPr bwMode="auto">
          <a:xfrm>
            <a:off x="7222124" y="5295809"/>
            <a:ext cx="3596666" cy="527759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6732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0C5871C-E963-F835-D683-265AB6A50306}"/>
              </a:ext>
            </a:extLst>
          </p:cNvPr>
          <p:cNvSpPr txBox="1"/>
          <p:nvPr/>
        </p:nvSpPr>
        <p:spPr>
          <a:xfrm>
            <a:off x="1553497" y="3136612"/>
            <a:ext cx="9547123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人工神經網路及自編碼器架構於液壓泵之分析及預測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801871C-3C4B-0AAE-72A3-E7B00060BD8D}"/>
              </a:ext>
            </a:extLst>
          </p:cNvPr>
          <p:cNvSpPr txBox="1"/>
          <p:nvPr/>
        </p:nvSpPr>
        <p:spPr>
          <a:xfrm>
            <a:off x="742950" y="828675"/>
            <a:ext cx="2339102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期末報告主題</a:t>
            </a:r>
          </a:p>
        </p:txBody>
      </p:sp>
      <p:sp>
        <p:nvSpPr>
          <p:cNvPr id="9" name="投影片編號版面配置區 1">
            <a:extLst>
              <a:ext uri="{FF2B5EF4-FFF2-40B4-BE49-F238E27FC236}">
                <a16:creationId xmlns:a16="http://schemas.microsoft.com/office/drawing/2014/main" id="{882EA9B5-F97C-AD49-F8D5-35E4D2535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ln>
            <a:solidFill>
              <a:schemeClr val="tx1"/>
            </a:solidFill>
          </a:ln>
        </p:spPr>
        <p:txBody>
          <a:bodyPr/>
          <a:lstStyle/>
          <a:p>
            <a:fld id="{2F24418D-D767-43C9-AF77-C5266DB70D21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0380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6F768CBA-24C0-F5A3-8BC8-1B35D2529D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306" y="4022404"/>
            <a:ext cx="4035742" cy="15001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標題 1">
            <a:extLst>
              <a:ext uri="{FF2B5EF4-FFF2-40B4-BE49-F238E27FC236}">
                <a16:creationId xmlns:a16="http://schemas.microsoft.com/office/drawing/2014/main" id="{EA01AC0F-D88E-5888-D013-3651B87D4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449" y="176668"/>
            <a:ext cx="1297857" cy="400111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效能比較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9B700CC7-39B4-3715-A87C-9E950A4D05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0" t="2664" r="36146" b="5264"/>
          <a:stretch/>
        </p:blipFill>
        <p:spPr>
          <a:xfrm>
            <a:off x="1470651" y="1516212"/>
            <a:ext cx="4214104" cy="8750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D60F829F-EC52-27C0-AED4-99F399351F2B}"/>
              </a:ext>
            </a:extLst>
          </p:cNvPr>
          <p:cNvSpPr txBox="1"/>
          <p:nvPr/>
        </p:nvSpPr>
        <p:spPr>
          <a:xfrm>
            <a:off x="1929889" y="2703785"/>
            <a:ext cx="8589706" cy="40011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以粗略的外插法估計，在流量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65 L/min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下，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Range: </a:t>
            </a:r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6.68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(m)  Power: </a:t>
            </a:r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237.6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(w)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C6777C7-1D52-E01B-E192-EF8C0F7226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77607" b="-1"/>
          <a:stretch/>
        </p:blipFill>
        <p:spPr bwMode="auto">
          <a:xfrm>
            <a:off x="7113981" y="4462056"/>
            <a:ext cx="4231359" cy="620891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8" name="群組 17">
            <a:extLst>
              <a:ext uri="{FF2B5EF4-FFF2-40B4-BE49-F238E27FC236}">
                <a16:creationId xmlns:a16="http://schemas.microsoft.com/office/drawing/2014/main" id="{64967DC2-42A8-92CD-F08B-19B74655618E}"/>
              </a:ext>
            </a:extLst>
          </p:cNvPr>
          <p:cNvGrpSpPr/>
          <p:nvPr/>
        </p:nvGrpSpPr>
        <p:grpSpPr>
          <a:xfrm>
            <a:off x="7227996" y="1251914"/>
            <a:ext cx="3826345" cy="996279"/>
            <a:chOff x="7273190" y="1241300"/>
            <a:chExt cx="3826345" cy="996279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F52561AF-1CC7-05FC-DEE4-4590788187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4232" t="42494" r="7747" b="32333"/>
            <a:stretch/>
          </p:blipFill>
          <p:spPr>
            <a:xfrm>
              <a:off x="7273190" y="1754859"/>
              <a:ext cx="3826345" cy="4827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25D5424A-E9F0-AFCE-FAA9-E2B86DF74993}"/>
                </a:ext>
              </a:extLst>
            </p:cNvPr>
            <p:cNvSpPr txBox="1"/>
            <p:nvPr/>
          </p:nvSpPr>
          <p:spPr>
            <a:xfrm>
              <a:off x="7273190" y="1241300"/>
              <a:ext cx="11493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fluid rate</a:t>
              </a:r>
              <a:endPara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6502CF9C-976F-62DC-D997-457A2248B4E0}"/>
                </a:ext>
              </a:extLst>
            </p:cNvPr>
            <p:cNvSpPr txBox="1"/>
            <p:nvPr/>
          </p:nvSpPr>
          <p:spPr>
            <a:xfrm>
              <a:off x="8553367" y="1241300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range</a:t>
              </a:r>
              <a:endPara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79060A9B-CDA6-C9C7-2D50-A3A62D4FB758}"/>
                </a:ext>
              </a:extLst>
            </p:cNvPr>
            <p:cNvSpPr txBox="1"/>
            <p:nvPr/>
          </p:nvSpPr>
          <p:spPr>
            <a:xfrm>
              <a:off x="10228399" y="1241300"/>
              <a:ext cx="871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power</a:t>
              </a:r>
              <a:endPara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3E40E9EB-6CD3-7122-CAD0-9A9E8F3D4C79}"/>
              </a:ext>
            </a:extLst>
          </p:cNvPr>
          <p:cNvSpPr txBox="1"/>
          <p:nvPr/>
        </p:nvSpPr>
        <p:spPr>
          <a:xfrm>
            <a:off x="144096" y="803616"/>
            <a:ext cx="2730235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最佳葉輪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(try and error):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275284F6-EAF8-1514-C694-F07FB2914046}"/>
              </a:ext>
            </a:extLst>
          </p:cNvPr>
          <p:cNvSpPr txBox="1"/>
          <p:nvPr/>
        </p:nvSpPr>
        <p:spPr>
          <a:xfrm>
            <a:off x="144096" y="3381846"/>
            <a:ext cx="3220753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最佳葉輪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(machine learning):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802CC33-B913-4E44-717D-5CB0BC330637}"/>
              </a:ext>
            </a:extLst>
          </p:cNvPr>
          <p:cNvSpPr txBox="1"/>
          <p:nvPr/>
        </p:nvSpPr>
        <p:spPr>
          <a:xfrm>
            <a:off x="1929889" y="5795764"/>
            <a:ext cx="8864367" cy="40011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及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結合，在流量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65 L/min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下，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Range: </a:t>
            </a:r>
            <a:r>
              <a:rPr lang="en-US" altLang="zh-TW" sz="2000" dirty="0">
                <a:solidFill>
                  <a:srgbClr val="00B05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8.62 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(m)  Power: </a:t>
            </a:r>
            <a:r>
              <a:rPr lang="en-US" altLang="zh-TW" sz="2000" dirty="0">
                <a:solidFill>
                  <a:srgbClr val="00B05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184.9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(w)</a:t>
            </a:r>
          </a:p>
        </p:txBody>
      </p:sp>
    </p:spTree>
    <p:extLst>
      <p:ext uri="{BB962C8B-B14F-4D97-AF65-F5344CB8AC3E}">
        <p14:creationId xmlns:p14="http://schemas.microsoft.com/office/powerpoint/2010/main" val="1759130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FF233E7-A295-4DEA-0ED3-ACA7773DE5EC}"/>
              </a:ext>
            </a:extLst>
          </p:cNvPr>
          <p:cNvSpPr txBox="1"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54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289752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15EFD8-C989-AB20-27EA-BA9653EDB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109" y="408772"/>
            <a:ext cx="3497825" cy="716423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目前現行之模擬方式</a:t>
            </a:r>
          </a:p>
        </p:txBody>
      </p:sp>
      <p:pic>
        <p:nvPicPr>
          <p:cNvPr id="6" name="媒體2">
            <a:hlinkClick r:id="" action="ppaction://media"/>
            <a:extLst>
              <a:ext uri="{FF2B5EF4-FFF2-40B4-BE49-F238E27FC236}">
                <a16:creationId xmlns:a16="http://schemas.microsoft.com/office/drawing/2014/main" id="{4B6062B4-FF77-CA09-C49A-0A52BAF44E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73550" y="2321510"/>
            <a:ext cx="3400463" cy="3049827"/>
          </a:xfrm>
          <a:prstGeom prst="rect">
            <a:avLst/>
          </a:prstGeom>
        </p:spPr>
      </p:pic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6FD5DAD9-0B2E-3420-CDB2-FB63B973E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109" y="1741474"/>
            <a:ext cx="7905136" cy="4718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透過物理引擎方式建構環境，直接對模型組件進行建模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1EB0899-244F-6FDF-7E8E-95BEBE790B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109" y="2500300"/>
            <a:ext cx="7965027" cy="30498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17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11F6E0BA-A990-FEDD-E505-4D21834AD878}"/>
              </a:ext>
            </a:extLst>
          </p:cNvPr>
          <p:cNvSpPr txBox="1">
            <a:spLocks/>
          </p:cNvSpPr>
          <p:nvPr/>
        </p:nvSpPr>
        <p:spPr>
          <a:xfrm>
            <a:off x="530943" y="389107"/>
            <a:ext cx="2448232" cy="71642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訓練資料來源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 descr="一張含有 文字, 螢幕擷取畫面, 數字, 字型 的圖片&#10;&#10;自動產生的描述">
            <a:extLst>
              <a:ext uri="{FF2B5EF4-FFF2-40B4-BE49-F238E27FC236}">
                <a16:creationId xmlns:a16="http://schemas.microsoft.com/office/drawing/2014/main" id="{FAAC6DC0-555F-B640-256F-2DCCB619C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855" y="2631327"/>
            <a:ext cx="5077433" cy="25857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內容版面配置區 7">
            <a:extLst>
              <a:ext uri="{FF2B5EF4-FFF2-40B4-BE49-F238E27FC236}">
                <a16:creationId xmlns:a16="http://schemas.microsoft.com/office/drawing/2014/main" id="{543A66DD-3833-61B3-17CE-8FC448E88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540" y="1547847"/>
            <a:ext cx="4993269" cy="4718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從業界獲得約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600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筆實際實驗資料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5AE5C23C-71C6-D746-AF24-35A76B467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12" y="2744751"/>
            <a:ext cx="5514039" cy="23589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內容版面配置區 7">
            <a:extLst>
              <a:ext uri="{FF2B5EF4-FFF2-40B4-BE49-F238E27FC236}">
                <a16:creationId xmlns:a16="http://schemas.microsoft.com/office/drawing/2014/main" id="{B7F295F1-D3D9-E921-F593-BB01F995F5C4}"/>
              </a:ext>
            </a:extLst>
          </p:cNvPr>
          <p:cNvSpPr txBox="1">
            <a:spLocks/>
          </p:cNvSpPr>
          <p:nvPr/>
        </p:nvSpPr>
        <p:spPr>
          <a:xfrm>
            <a:off x="7113471" y="1547846"/>
            <a:ext cx="4595989" cy="4718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實際使用的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500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筆資料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未標準化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019026EC-D638-BE51-6FAC-0870443AE06A}"/>
              </a:ext>
            </a:extLst>
          </p:cNvPr>
          <p:cNvCxnSpPr/>
          <p:nvPr/>
        </p:nvCxnSpPr>
        <p:spPr>
          <a:xfrm>
            <a:off x="6009408" y="3924220"/>
            <a:ext cx="658761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內容版面配置區 7">
            <a:extLst>
              <a:ext uri="{FF2B5EF4-FFF2-40B4-BE49-F238E27FC236}">
                <a16:creationId xmlns:a16="http://schemas.microsoft.com/office/drawing/2014/main" id="{0C6F7F45-A779-A84E-70B4-C39111C47F8B}"/>
              </a:ext>
            </a:extLst>
          </p:cNvPr>
          <p:cNvSpPr txBox="1">
            <a:spLocks/>
          </p:cNvSpPr>
          <p:nvPr/>
        </p:nvSpPr>
        <p:spPr>
          <a:xfrm>
            <a:off x="5694471" y="3429000"/>
            <a:ext cx="1302384" cy="2156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資料前處理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33777A1-32CC-5666-BCE0-DEBADC166B00}"/>
              </a:ext>
            </a:extLst>
          </p:cNvPr>
          <p:cNvSpPr txBox="1"/>
          <p:nvPr/>
        </p:nvSpPr>
        <p:spPr>
          <a:xfrm>
            <a:off x="0" y="5575751"/>
            <a:ext cx="12259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1. Database of impellers and its parameters. (a) Original data from the company before pre-processing  (b)</a:t>
            </a:r>
            <a:r>
              <a:rPr lang="zh-TW" altLang="en-US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Formal file that can be sent to model (unstandardized).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404365EF-C377-5B14-B868-7A36090F9A8A}"/>
              </a:ext>
            </a:extLst>
          </p:cNvPr>
          <p:cNvGrpSpPr/>
          <p:nvPr/>
        </p:nvGrpSpPr>
        <p:grpSpPr>
          <a:xfrm>
            <a:off x="117712" y="1522418"/>
            <a:ext cx="6826269" cy="369332"/>
            <a:chOff x="166661" y="1173277"/>
            <a:chExt cx="6826269" cy="369332"/>
          </a:xfrm>
        </p:grpSpPr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972D14A5-60A2-73A1-68B7-03CDB5CFD4AB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750A2195-7D4A-1E9F-2FB8-AE7C967D97E3}"/>
                </a:ext>
              </a:extLst>
            </p:cNvPr>
            <p:cNvSpPr txBox="1"/>
            <p:nvPr/>
          </p:nvSpPr>
          <p:spPr>
            <a:xfrm>
              <a:off x="6538960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9144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1">
            <a:extLst>
              <a:ext uri="{FF2B5EF4-FFF2-40B4-BE49-F238E27FC236}">
                <a16:creationId xmlns:a16="http://schemas.microsoft.com/office/drawing/2014/main" id="{55F5E49C-FE79-1361-5E45-A19D025CEAC3}"/>
              </a:ext>
            </a:extLst>
          </p:cNvPr>
          <p:cNvSpPr txBox="1">
            <a:spLocks/>
          </p:cNvSpPr>
          <p:nvPr/>
        </p:nvSpPr>
        <p:spPr>
          <a:xfrm>
            <a:off x="530942" y="389107"/>
            <a:ext cx="2782529" cy="71642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液壓泵參數說明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" name="圖片 9" descr="一張含有 圖表, 行, 方案, 工程製圖 的圖片&#10;&#10;自動產生的描述">
            <a:extLst>
              <a:ext uri="{FF2B5EF4-FFF2-40B4-BE49-F238E27FC236}">
                <a16:creationId xmlns:a16="http://schemas.microsoft.com/office/drawing/2014/main" id="{FAEE22F6-44FB-CBE7-B2BD-877AF54D65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13" y="4276694"/>
            <a:ext cx="2993329" cy="1534507"/>
          </a:xfrm>
          <a:prstGeom prst="rect">
            <a:avLst/>
          </a:prstGeom>
        </p:spPr>
      </p:pic>
      <p:pic>
        <p:nvPicPr>
          <p:cNvPr id="11" name="圖片 10" descr="一張含有 圓形, 圖表, 行, 圖形 的圖片&#10;&#10;自動產生的描述">
            <a:extLst>
              <a:ext uri="{FF2B5EF4-FFF2-40B4-BE49-F238E27FC236}">
                <a16:creationId xmlns:a16="http://schemas.microsoft.com/office/drawing/2014/main" id="{C6D9FB51-7836-B21A-38C7-E52D122213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145" y="1401743"/>
            <a:ext cx="2166347" cy="2027257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1090B687-5129-57F1-82C5-AD23E833BEBF}"/>
              </a:ext>
            </a:extLst>
          </p:cNvPr>
          <p:cNvSpPr txBox="1"/>
          <p:nvPr/>
        </p:nvSpPr>
        <p:spPr>
          <a:xfrm>
            <a:off x="4938105" y="806378"/>
            <a:ext cx="6801611" cy="5232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一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形式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代表不同的渦輪，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為離心式渦輪，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為混合式渦輪</a:t>
            </a: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endParaRPr lang="zh-TW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二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入水口角度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水流進入葉輪的角度</a:t>
            </a: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endParaRPr lang="zh-TW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三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出水口角度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水流流出葉輪的角度</a:t>
            </a: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四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旋轉角度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基準葉片末端與中心垂直線之夾角</a:t>
            </a: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五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葉厚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葉片的厚度，單位為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mm</a:t>
            </a:r>
            <a:endParaRPr lang="zh-TW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六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片數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葉片數量，數目在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3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到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6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之間</a:t>
            </a: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七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間隙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葉輪與幫浦腳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葉輪與幫浦腳間的空隙，單位為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mm</a:t>
            </a:r>
            <a:endParaRPr lang="zh-TW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八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Q(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全開流量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送入水的流量，單位為公升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/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分鐘</a:t>
            </a: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九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揚程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在沒接任何器具時，水能被加壓傳遞到之距離，單位為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</a:t>
            </a:r>
            <a:endParaRPr lang="zh-TW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十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W(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瓦數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液壓泵運作時之消耗功率，單位為瓦特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A4A63E4-65FC-6563-4515-5BF6AFDBE0BA}"/>
              </a:ext>
            </a:extLst>
          </p:cNvPr>
          <p:cNvSpPr/>
          <p:nvPr/>
        </p:nvSpPr>
        <p:spPr>
          <a:xfrm>
            <a:off x="5152103" y="806377"/>
            <a:ext cx="6292645" cy="416874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15F3F45-C7BD-01B6-7609-8ABEC3B3205B}"/>
              </a:ext>
            </a:extLst>
          </p:cNvPr>
          <p:cNvSpPr/>
          <p:nvPr/>
        </p:nvSpPr>
        <p:spPr>
          <a:xfrm>
            <a:off x="5152102" y="5043948"/>
            <a:ext cx="6292645" cy="104789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標題 1">
            <a:extLst>
              <a:ext uri="{FF2B5EF4-FFF2-40B4-BE49-F238E27FC236}">
                <a16:creationId xmlns:a16="http://schemas.microsoft.com/office/drawing/2014/main" id="{A81E4138-124F-7534-B90F-89E04CFC700D}"/>
              </a:ext>
            </a:extLst>
          </p:cNvPr>
          <p:cNvSpPr txBox="1">
            <a:spLocks/>
          </p:cNvSpPr>
          <p:nvPr/>
        </p:nvSpPr>
        <p:spPr>
          <a:xfrm>
            <a:off x="4148381" y="2687629"/>
            <a:ext cx="708754" cy="40624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參數</a:t>
            </a:r>
          </a:p>
        </p:txBody>
      </p:sp>
      <p:sp>
        <p:nvSpPr>
          <p:cNvPr id="25" name="標題 1">
            <a:extLst>
              <a:ext uri="{FF2B5EF4-FFF2-40B4-BE49-F238E27FC236}">
                <a16:creationId xmlns:a16="http://schemas.microsoft.com/office/drawing/2014/main" id="{B249C54C-E0F9-43E4-221D-6AD791F440D0}"/>
              </a:ext>
            </a:extLst>
          </p:cNvPr>
          <p:cNvSpPr txBox="1">
            <a:spLocks/>
          </p:cNvSpPr>
          <p:nvPr/>
        </p:nvSpPr>
        <p:spPr>
          <a:xfrm>
            <a:off x="4148381" y="5312175"/>
            <a:ext cx="708754" cy="40624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123D80D-0514-6DEE-5E1F-0B7B497E493E}"/>
              </a:ext>
            </a:extLst>
          </p:cNvPr>
          <p:cNvSpPr txBox="1"/>
          <p:nvPr/>
        </p:nvSpPr>
        <p:spPr>
          <a:xfrm>
            <a:off x="285729" y="5937951"/>
            <a:ext cx="35750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1. Design</a:t>
            </a:r>
            <a:r>
              <a:rPr lang="zh-TW" altLang="en-US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impeller. (a) Top view and (b) side view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58262509-2267-E640-1EE4-0696B72695C3}"/>
              </a:ext>
            </a:extLst>
          </p:cNvPr>
          <p:cNvSpPr txBox="1"/>
          <p:nvPr/>
        </p:nvSpPr>
        <p:spPr>
          <a:xfrm>
            <a:off x="320142" y="129274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19B6DEB0-9216-C861-6366-B030BA957420}"/>
              </a:ext>
            </a:extLst>
          </p:cNvPr>
          <p:cNvSpPr txBox="1"/>
          <p:nvPr/>
        </p:nvSpPr>
        <p:spPr>
          <a:xfrm>
            <a:off x="320142" y="3612537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712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DB369B86-94A1-9772-D77A-14F3AB946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92" y="1944248"/>
            <a:ext cx="6283366" cy="28090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3D0812B3-5238-4340-C1D7-3057435D87D4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52B5F427-1530-6F31-9F66-22967BD8E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5022" y="2846019"/>
            <a:ext cx="4458086" cy="11659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325BE64E-0192-D2A6-66D3-06322DAB4643}"/>
              </a:ext>
            </a:extLst>
          </p:cNvPr>
          <p:cNvSpPr txBox="1"/>
          <p:nvPr/>
        </p:nvSpPr>
        <p:spPr>
          <a:xfrm>
            <a:off x="448892" y="5463684"/>
            <a:ext cx="114916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2. Schematic diagrams and a part of code for the structure of neuromorphic computing. (a) and (b) have shown that Model_1 has 2-4-8-8-2 neurons in each layer.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F3F2946D-6267-A99A-DA97-CE517A0DB81C}"/>
              </a:ext>
            </a:extLst>
          </p:cNvPr>
          <p:cNvGrpSpPr/>
          <p:nvPr/>
        </p:nvGrpSpPr>
        <p:grpSpPr>
          <a:xfrm>
            <a:off x="166661" y="1173277"/>
            <a:ext cx="7215151" cy="369332"/>
            <a:chOff x="166661" y="1173277"/>
            <a:chExt cx="7215151" cy="369332"/>
          </a:xfrm>
        </p:grpSpPr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29DB8F6C-5385-604D-29D3-DA8BDDFF3F2C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08DA3C25-6C3F-5B55-770B-C2DE300EB1D5}"/>
                </a:ext>
              </a:extLst>
            </p:cNvPr>
            <p:cNvSpPr txBox="1"/>
            <p:nvPr/>
          </p:nvSpPr>
          <p:spPr>
            <a:xfrm>
              <a:off x="6927842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5221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0A7E73E3-67A1-79C0-7F1F-BB9A3874A0B6}"/>
              </a:ext>
            </a:extLst>
          </p:cNvPr>
          <p:cNvSpPr txBox="1"/>
          <p:nvPr/>
        </p:nvSpPr>
        <p:spPr>
          <a:xfrm>
            <a:off x="283751" y="482151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2AE18E6-FE70-8043-54C8-B59994967921}"/>
              </a:ext>
            </a:extLst>
          </p:cNvPr>
          <p:cNvSpPr txBox="1"/>
          <p:nvPr/>
        </p:nvSpPr>
        <p:spPr>
          <a:xfrm>
            <a:off x="387234" y="5584371"/>
            <a:ext cx="116644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3. Schematic diagrams and a part of code for the structure of neuromorphic computing. (a) and (b) have shown that autoencoder has 32-16-8-16-32 neurons in each layer.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E277CCD3-010E-87CE-C554-FD4F0428240A}"/>
              </a:ext>
            </a:extLst>
          </p:cNvPr>
          <p:cNvGrpSpPr/>
          <p:nvPr/>
        </p:nvGrpSpPr>
        <p:grpSpPr>
          <a:xfrm>
            <a:off x="166661" y="1173277"/>
            <a:ext cx="7215151" cy="369332"/>
            <a:chOff x="166661" y="1173277"/>
            <a:chExt cx="7215151" cy="369332"/>
          </a:xfrm>
        </p:grpSpPr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6711ACD8-A091-9E66-7081-DFAF2C9C2C95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A14BDD8D-96CD-3BF9-EA76-7934A3CA3DE2}"/>
                </a:ext>
              </a:extLst>
            </p:cNvPr>
            <p:cNvSpPr txBox="1"/>
            <p:nvPr/>
          </p:nvSpPr>
          <p:spPr>
            <a:xfrm>
              <a:off x="6927842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6" name="圖片 15">
            <a:extLst>
              <a:ext uri="{FF2B5EF4-FFF2-40B4-BE49-F238E27FC236}">
                <a16:creationId xmlns:a16="http://schemas.microsoft.com/office/drawing/2014/main" id="{13FAA902-18CF-A998-C8E9-32410518F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619" y="1542609"/>
            <a:ext cx="4424181" cy="36430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內容版面配置區 3">
            <a:extLst>
              <a:ext uri="{FF2B5EF4-FFF2-40B4-BE49-F238E27FC236}">
                <a16:creationId xmlns:a16="http://schemas.microsoft.com/office/drawing/2014/main" id="{D018B4C8-2661-C08B-841B-C12D04A899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65"/>
          <a:stretch/>
        </p:blipFill>
        <p:spPr>
          <a:xfrm>
            <a:off x="8014230" y="1314757"/>
            <a:ext cx="3577221" cy="38708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58502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0C5871C-E963-F835-D683-265AB6A50306}"/>
              </a:ext>
            </a:extLst>
          </p:cNvPr>
          <p:cNvSpPr txBox="1"/>
          <p:nvPr/>
        </p:nvSpPr>
        <p:spPr>
          <a:xfrm>
            <a:off x="4763729" y="3136612"/>
            <a:ext cx="2664542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模型數據展示</a:t>
            </a:r>
          </a:p>
        </p:txBody>
      </p:sp>
    </p:spTree>
    <p:extLst>
      <p:ext uri="{BB962C8B-B14F-4D97-AF65-F5344CB8AC3E}">
        <p14:creationId xmlns:p14="http://schemas.microsoft.com/office/powerpoint/2010/main" val="2087352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繪圖, 行 的圖片&#10;&#10;自動產生的描述">
            <a:extLst>
              <a:ext uri="{FF2B5EF4-FFF2-40B4-BE49-F238E27FC236}">
                <a16:creationId xmlns:a16="http://schemas.microsoft.com/office/drawing/2014/main" id="{06205F0B-8516-B1CD-D68D-EE35ABE24B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63"/>
          <a:stretch/>
        </p:blipFill>
        <p:spPr bwMode="auto">
          <a:xfrm>
            <a:off x="716696" y="1206754"/>
            <a:ext cx="5504129" cy="36517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圖片 4" descr="一張含有 文字, 螢幕擷取畫面, 繪圖, 行 的圖片&#10;&#10;自動產生的描述">
            <a:extLst>
              <a:ext uri="{FF2B5EF4-FFF2-40B4-BE49-F238E27FC236}">
                <a16:creationId xmlns:a16="http://schemas.microsoft.com/office/drawing/2014/main" id="{C48B7738-64F4-9653-98E1-0CD2B363B4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14" t="-18" r="-1487" b="95284"/>
          <a:stretch/>
        </p:blipFill>
        <p:spPr bwMode="auto">
          <a:xfrm>
            <a:off x="1755697" y="4998401"/>
            <a:ext cx="2842591" cy="228601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9A7851B-68CF-D3BB-4D14-0DD451A5C641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641C81A-B924-CDFB-A6B5-4EF2AB67AD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837"/>
          <a:stretch/>
        </p:blipFill>
        <p:spPr bwMode="auto">
          <a:xfrm>
            <a:off x="7026899" y="1206754"/>
            <a:ext cx="4683508" cy="818692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圖片 7" descr="一張含有 文字, 字型, 螢幕擷取畫面, 代數 的圖片&#10;&#10;自動產生的描述">
            <a:extLst>
              <a:ext uri="{FF2B5EF4-FFF2-40B4-BE49-F238E27FC236}">
                <a16:creationId xmlns:a16="http://schemas.microsoft.com/office/drawing/2014/main" id="{4F4B2AFA-2823-84CF-2515-29921BB18F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610"/>
          <a:stretch/>
        </p:blipFill>
        <p:spPr bwMode="auto">
          <a:xfrm>
            <a:off x="7026899" y="2909922"/>
            <a:ext cx="4824358" cy="2273053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9" name="群組 8">
            <a:extLst>
              <a:ext uri="{FF2B5EF4-FFF2-40B4-BE49-F238E27FC236}">
                <a16:creationId xmlns:a16="http://schemas.microsoft.com/office/drawing/2014/main" id="{D09D5C4A-6C7A-D314-CBE1-96FF337DDFBA}"/>
              </a:ext>
            </a:extLst>
          </p:cNvPr>
          <p:cNvGrpSpPr/>
          <p:nvPr/>
        </p:nvGrpSpPr>
        <p:grpSpPr>
          <a:xfrm>
            <a:off x="166661" y="1173277"/>
            <a:ext cx="6684186" cy="369332"/>
            <a:chOff x="166661" y="1173277"/>
            <a:chExt cx="6684186" cy="369332"/>
          </a:xfrm>
        </p:grpSpPr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DC848235-B948-4B1E-B158-44718C3CCDE4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7B7BB47F-CBEE-EEB0-E0FE-4A96E5EF51D7}"/>
                </a:ext>
              </a:extLst>
            </p:cNvPr>
            <p:cNvSpPr txBox="1"/>
            <p:nvPr/>
          </p:nvSpPr>
          <p:spPr>
            <a:xfrm>
              <a:off x="6396877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5C21F2A-BE36-8ECF-0046-C717C5124578}"/>
              </a:ext>
            </a:extLst>
          </p:cNvPr>
          <p:cNvSpPr txBox="1"/>
          <p:nvPr/>
        </p:nvSpPr>
        <p:spPr>
          <a:xfrm>
            <a:off x="6396877" y="266328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7833714A-7570-5305-841E-F723B7635C64}"/>
              </a:ext>
            </a:extLst>
          </p:cNvPr>
          <p:cNvSpPr txBox="1"/>
          <p:nvPr/>
        </p:nvSpPr>
        <p:spPr>
          <a:xfrm>
            <a:off x="552450" y="5651246"/>
            <a:ext cx="110870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4. Diagrams for (a) recording the training and validation residual (loss), the average accuracy, and (b) Pearson correlation coefficient. (c) is a single demonstration of ANN model and the real value is 8.1 m and 199 w respectively.</a:t>
            </a:r>
          </a:p>
        </p:txBody>
      </p:sp>
    </p:spTree>
    <p:extLst>
      <p:ext uri="{BB962C8B-B14F-4D97-AF65-F5344CB8AC3E}">
        <p14:creationId xmlns:p14="http://schemas.microsoft.com/office/powerpoint/2010/main" val="1737092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1448</TotalTime>
  <Words>966</Words>
  <Application>Microsoft Office PowerPoint</Application>
  <PresentationFormat>寬螢幕</PresentationFormat>
  <Paragraphs>99</Paragraphs>
  <Slides>21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8" baseType="lpstr">
      <vt:lpstr>微軟正黑體</vt:lpstr>
      <vt:lpstr>Arial</vt:lpstr>
      <vt:lpstr>Calibri</vt:lpstr>
      <vt:lpstr>Calibri Light</vt:lpstr>
      <vt:lpstr>Cambria Math</vt:lpstr>
      <vt:lpstr>Times New Roman</vt:lpstr>
      <vt:lpstr>Office 佈景主題</vt:lpstr>
      <vt:lpstr>PowerPoint 簡報</vt:lpstr>
      <vt:lpstr>PowerPoint 簡報</vt:lpstr>
      <vt:lpstr>目前現行之模擬方式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效能比較: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秉叡 余</dc:creator>
  <cp:lastModifiedBy>鄒秉翰</cp:lastModifiedBy>
  <cp:revision>9</cp:revision>
  <dcterms:created xsi:type="dcterms:W3CDTF">2024-06-12T08:37:42Z</dcterms:created>
  <dcterms:modified xsi:type="dcterms:W3CDTF">2024-06-17T04:37:38Z</dcterms:modified>
</cp:coreProperties>
</file>

<file path=docProps/thumbnail.jpeg>
</file>